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6" r:id="rId3"/>
    <p:sldId id="258" r:id="rId4"/>
    <p:sldId id="274" r:id="rId5"/>
    <p:sldId id="267" r:id="rId6"/>
    <p:sldId id="268" r:id="rId7"/>
    <p:sldId id="270" r:id="rId8"/>
    <p:sldId id="271" r:id="rId9"/>
    <p:sldId id="257" r:id="rId10"/>
    <p:sldId id="272" r:id="rId11"/>
    <p:sldId id="273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3300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084" autoAdjust="0"/>
    <p:restoredTop sz="94660"/>
  </p:normalViewPr>
  <p:slideViewPr>
    <p:cSldViewPr>
      <p:cViewPr>
        <p:scale>
          <a:sx n="75" d="100"/>
          <a:sy n="75" d="100"/>
        </p:scale>
        <p:origin x="-1224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EE27418-8925-4F9C-8FA5-01FC88B18F41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ED3B74-00E4-40FD-8ECA-306AE6EDB1B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useumvdv.ru/" TargetMode="External"/><Relationship Id="rId2" Type="http://schemas.openxmlformats.org/officeDocument/2006/relationships/hyperlink" Target="http://www.ugwim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188640"/>
            <a:ext cx="74888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13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культуры Свердловской области</a:t>
            </a:r>
          </a:p>
          <a:p>
            <a:pPr algn="ctr"/>
            <a:r>
              <a:rPr lang="ru-RU" sz="1600" b="1" dirty="0" smtClean="0">
                <a:solidFill>
                  <a:srgbClr val="0013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Уральский государственный военно-исторический музей</a:t>
            </a:r>
          </a:p>
          <a:p>
            <a:pPr algn="ctr"/>
            <a:r>
              <a:rPr lang="ru-RU" sz="1600" b="1" dirty="0" smtClean="0">
                <a:solidFill>
                  <a:srgbClr val="0013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воздушно-десантных войск «Крылатая гвардия»</a:t>
            </a:r>
          </a:p>
          <a:p>
            <a:pPr algn="ctr"/>
            <a:endParaRPr lang="ru-RU" sz="2000" b="1" dirty="0">
              <a:solidFill>
                <a:srgbClr val="00133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8334" y="1240199"/>
            <a:ext cx="80393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Культурно-образовательная программа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в танке»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(об истории Уральского добровольческого танкового корпуса)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УДТК\фото\0_605cb_c3aa8d69_X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33666"/>
            <a:ext cx="3303836" cy="438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Конкурсы музейные\для интермузея-2014\логотип УГВИ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199" y="200539"/>
            <a:ext cx="1920213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онкурсы музейные\для интермузея-2014\ЛОГОТИП МУЗЕ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74" y="200539"/>
            <a:ext cx="1080120" cy="9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fond\Desktop\IMG_39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846" y="2474979"/>
            <a:ext cx="4085335" cy="410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18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58383"/>
            <a:ext cx="8856984" cy="7056784"/>
          </a:xfrm>
        </p:spPr>
        <p:txBody>
          <a:bodyPr>
            <a:normAutofit fontScale="70000" lnSpcReduction="20000"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ru-RU" sz="33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Цель:</a:t>
            </a:r>
            <a:r>
              <a:rPr lang="ru-RU" sz="330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sz="3300" dirty="0">
                <a:solidFill>
                  <a:srgbClr val="FF0000"/>
                </a:solidFill>
                <a:cs typeface="Arial" panose="020B0604020202020204" pitchFamily="34" charset="0"/>
              </a:rPr>
              <a:t>формирование патриотических чувств у подростков на примере героического подвига уральцев по формированию Уральского добровольческого танкового корпуса </a:t>
            </a:r>
            <a:r>
              <a:rPr lang="ru-RU" sz="3300" dirty="0" smtClean="0">
                <a:solidFill>
                  <a:srgbClr val="FF0000"/>
                </a:solidFill>
              </a:rPr>
              <a:t>в </a:t>
            </a:r>
            <a:r>
              <a:rPr lang="ru-RU" sz="3300" dirty="0">
                <a:solidFill>
                  <a:srgbClr val="FF0000"/>
                </a:solidFill>
              </a:rPr>
              <a:t>годы Великой Отечественной </a:t>
            </a:r>
            <a:r>
              <a:rPr lang="ru-RU" sz="3300" dirty="0" smtClean="0">
                <a:solidFill>
                  <a:srgbClr val="FF0000"/>
                </a:solidFill>
              </a:rPr>
              <a:t>войны (1941-1945 гг.).</a:t>
            </a:r>
            <a:endParaRPr lang="ru-RU" sz="33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Задачи: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</a:rPr>
              <a:t>1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dirty="0" smtClean="0">
                <a:solidFill>
                  <a:srgbClr val="FF0000"/>
                </a:solidFill>
              </a:rPr>
              <a:t>Собрать материал об истории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формирования и боевом пути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Уральского добровольческого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танкового корпуса.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2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  <a:r>
              <a:rPr lang="ru-RU" sz="2400" dirty="0">
                <a:solidFill>
                  <a:srgbClr val="FF0000"/>
                </a:solidFill>
              </a:rPr>
              <a:t>Разработать задания для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участников программы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3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  <a:r>
              <a:rPr lang="ru-RU" sz="2400" dirty="0">
                <a:solidFill>
                  <a:srgbClr val="FF0000"/>
                </a:solidFill>
              </a:rPr>
              <a:t>Подобрать сопроводительный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материал </a:t>
            </a:r>
            <a:r>
              <a:rPr lang="ru-RU" sz="2400" dirty="0">
                <a:solidFill>
                  <a:srgbClr val="FF0000"/>
                </a:solidFill>
              </a:rPr>
              <a:t>и реквизит.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4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  <a:r>
              <a:rPr lang="ru-RU" sz="2400" dirty="0">
                <a:solidFill>
                  <a:srgbClr val="FF0000"/>
                </a:solidFill>
              </a:rPr>
              <a:t>Написать сценарий программы,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в котором </a:t>
            </a:r>
            <a:r>
              <a:rPr lang="ru-RU" sz="2400" dirty="0">
                <a:solidFill>
                  <a:srgbClr val="FF0000"/>
                </a:solidFill>
              </a:rPr>
              <a:t>через историю УДТК </a:t>
            </a:r>
            <a:r>
              <a:rPr lang="ru-RU" sz="2400" dirty="0" smtClean="0">
                <a:solidFill>
                  <a:srgbClr val="FF0000"/>
                </a:solidFill>
              </a:rPr>
              <a:t>раскрывается история Великой Отечественной войны.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5. </a:t>
            </a:r>
            <a:r>
              <a:rPr lang="ru-RU" sz="2400" dirty="0" smtClean="0">
                <a:solidFill>
                  <a:srgbClr val="FF0000"/>
                </a:solidFill>
              </a:rPr>
              <a:t>В ходе занятия закрепить у ребят имеющиеся и дать новые знания об истории Великой Отечественной войны. </a:t>
            </a:r>
            <a:endParaRPr lang="ru-RU" sz="2400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D:\Мои рисунки\Я в танке 12.03.13\IMG_65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44824"/>
            <a:ext cx="4793805" cy="319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91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900608" y="260648"/>
            <a:ext cx="705678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Во время программы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ребятам предлагается создать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свой «танковый экипаж» </a:t>
            </a:r>
            <a:r>
              <a:rPr lang="ru-RU" sz="2400" dirty="0">
                <a:solidFill>
                  <a:srgbClr val="FF0000"/>
                </a:solidFill>
              </a:rPr>
              <a:t>и</a:t>
            </a:r>
            <a:r>
              <a:rPr lang="ru-RU" sz="2400" dirty="0" smtClean="0">
                <a:solidFill>
                  <a:srgbClr val="FF0000"/>
                </a:solidFill>
              </a:rPr>
              <a:t>,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выполняя </a:t>
            </a:r>
            <a:r>
              <a:rPr lang="ru-RU" sz="2400" dirty="0" smtClean="0">
                <a:solidFill>
                  <a:srgbClr val="FF0000"/>
                </a:solidFill>
              </a:rPr>
              <a:t>задания,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пройти </a:t>
            </a:r>
            <a:r>
              <a:rPr lang="ru-RU" sz="2400" dirty="0">
                <a:solidFill>
                  <a:srgbClr val="FF0000"/>
                </a:solidFill>
              </a:rPr>
              <a:t>боевым путем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Уральского добровольческого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танкового корпуса, </a:t>
            </a:r>
          </a:p>
          <a:p>
            <a:pPr algn="ctr"/>
            <a:endParaRPr lang="ru-RU" sz="2000" dirty="0">
              <a:solidFill>
                <a:srgbClr val="FF0000"/>
              </a:solidFill>
              <a:effectLst/>
            </a:endParaRPr>
          </a:p>
        </p:txBody>
      </p:sp>
      <p:pic>
        <p:nvPicPr>
          <p:cNvPr id="2050" name="Picture 2" descr="D:\Мои рисунки\Я в танке 12.03.13\IMG_30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2" y="3115360"/>
            <a:ext cx="5540887" cy="369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Сценарии мероприятий\Интерактивные игры\я в танке\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8549"/>
            <a:ext cx="4283968" cy="331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6016" y="3936887"/>
            <a:ext cx="5004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познакомиться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с </a:t>
            </a:r>
            <a:r>
              <a:rPr lang="ru-RU" sz="2400" dirty="0">
                <a:solidFill>
                  <a:srgbClr val="FF0000"/>
                </a:solidFill>
              </a:rPr>
              <a:t>жизнью и службой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dirty="0">
                <a:solidFill>
                  <a:srgbClr val="FF0000"/>
                </a:solidFill>
              </a:rPr>
              <a:t>т</a:t>
            </a:r>
            <a:r>
              <a:rPr lang="ru-RU" sz="2400" dirty="0" smtClean="0">
                <a:solidFill>
                  <a:srgbClr val="FF0000"/>
                </a:solidFill>
              </a:rPr>
              <a:t>анкистов.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8173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1452" y="78531"/>
            <a:ext cx="4824536" cy="2448272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Рассказ об истории УДТК </a:t>
            </a:r>
            <a:r>
              <a:rPr lang="ru-RU" b="1" dirty="0" smtClean="0">
                <a:solidFill>
                  <a:srgbClr val="FF0000"/>
                </a:solidFill>
              </a:rPr>
              <a:t>подкрепляется 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подлинными </a:t>
            </a:r>
            <a:r>
              <a:rPr lang="ru-RU" b="1" dirty="0" smtClean="0">
                <a:solidFill>
                  <a:srgbClr val="FF0000"/>
                </a:solidFill>
              </a:rPr>
              <a:t>фотографиями, </a:t>
            </a:r>
          </a:p>
          <a:p>
            <a:r>
              <a:rPr lang="ru-RU" b="1" dirty="0" err="1">
                <a:solidFill>
                  <a:srgbClr val="FF0000"/>
                </a:solidFill>
              </a:rPr>
              <a:t>в</a:t>
            </a:r>
            <a:r>
              <a:rPr lang="ru-RU" b="1" dirty="0" err="1" smtClean="0">
                <a:solidFill>
                  <a:srgbClr val="FF0000"/>
                </a:solidFill>
              </a:rPr>
              <a:t>идеохроникой</a:t>
            </a:r>
            <a:r>
              <a:rPr lang="ru-RU" b="1" dirty="0" smtClean="0">
                <a:solidFill>
                  <a:srgbClr val="FF0000"/>
                </a:solidFill>
              </a:rPr>
              <a:t>, 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ru-RU" b="1" dirty="0" smtClean="0">
                <a:solidFill>
                  <a:srgbClr val="FF0000"/>
                </a:solidFill>
              </a:rPr>
              <a:t>-реконструкциями.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6516216" cy="3552243"/>
          </a:xfrm>
          <a:prstGeom prst="rect">
            <a:avLst/>
          </a:prstGeom>
        </p:spPr>
      </p:pic>
      <p:pic>
        <p:nvPicPr>
          <p:cNvPr id="6146" name="Picture 2" descr="D:\Сценарии мероприятий\Интерактивные игры\я в танке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631"/>
            <a:ext cx="4343957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Сценарии мероприятий\Интерактивные игры\я в танке\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74876"/>
            <a:ext cx="4131295" cy="321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71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35896" y="404664"/>
            <a:ext cx="6231738" cy="164638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Дети </a:t>
            </a:r>
            <a:r>
              <a:rPr lang="ru-RU" b="1" dirty="0">
                <a:solidFill>
                  <a:srgbClr val="FF0000"/>
                </a:solidFill>
              </a:rPr>
              <a:t>знакомятся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 </a:t>
            </a:r>
            <a:r>
              <a:rPr lang="ru-RU" b="1" dirty="0">
                <a:solidFill>
                  <a:srgbClr val="FF0000"/>
                </a:solidFill>
              </a:rPr>
              <a:t>такими понятиями как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танковый </a:t>
            </a:r>
            <a:r>
              <a:rPr lang="ru-RU" b="1" dirty="0">
                <a:solidFill>
                  <a:srgbClr val="FF0000"/>
                </a:solidFill>
              </a:rPr>
              <a:t>экипаж, портянка,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награда, письмо-треугольник,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D:\Мои рисунки\Я в танке 12.03.13\IMG_39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71" y="3869180"/>
            <a:ext cx="3521579" cy="283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Мои рисунки\Я в танке 12.03.13\IMG_65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430" y="2381099"/>
            <a:ext cx="4441889" cy="296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794" y="306896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 algn="ctr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каска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200" b="1" dirty="0" smtClean="0">
                <a:solidFill>
                  <a:srgbClr val="FF0000"/>
                </a:solidFill>
              </a:rPr>
              <a:t>винтовка </a:t>
            </a:r>
            <a:r>
              <a:rPr lang="ru-RU" sz="2200" b="1" dirty="0">
                <a:solidFill>
                  <a:srgbClr val="FF0000"/>
                </a:solidFill>
              </a:rPr>
              <a:t>и другими атрибутами военного времени. </a:t>
            </a:r>
          </a:p>
        </p:txBody>
      </p:sp>
      <p:pic>
        <p:nvPicPr>
          <p:cNvPr id="1029" name="Picture 5" descr="D:\Мои рисунки\Я в танке 12.03.13\IMG_64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03" y="223127"/>
            <a:ext cx="4274382" cy="28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94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756592" y="188640"/>
            <a:ext cx="6184776" cy="1656184"/>
          </a:xfrm>
        </p:spPr>
        <p:txBody>
          <a:bodyPr/>
          <a:lstStyle/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Подросткам предлагается </a:t>
            </a: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поставили </a:t>
            </a:r>
            <a:r>
              <a:rPr lang="ru-RU" b="1" dirty="0">
                <a:solidFill>
                  <a:srgbClr val="FF0000"/>
                </a:solidFill>
              </a:rPr>
              <a:t>себя на место </a:t>
            </a:r>
            <a:r>
              <a:rPr lang="ru-RU" b="1" dirty="0" smtClean="0">
                <a:solidFill>
                  <a:srgbClr val="FF0000"/>
                </a:solidFill>
              </a:rPr>
              <a:t>бойцов: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2048" y="5661248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 algn="ctr">
              <a:buNone/>
            </a:pPr>
            <a:r>
              <a:rPr lang="ru-RU" sz="2200" b="1" dirty="0">
                <a:solidFill>
                  <a:srgbClr val="FF0000"/>
                </a:solidFill>
              </a:rPr>
              <a:t>к</a:t>
            </a:r>
            <a:r>
              <a:rPr lang="ru-RU" sz="2200" b="1" dirty="0" smtClean="0">
                <a:solidFill>
                  <a:srgbClr val="FF0000"/>
                </a:solidFill>
              </a:rPr>
              <a:t>оманды пишут </a:t>
            </a:r>
            <a:r>
              <a:rPr lang="ru-RU" sz="2200" b="1" dirty="0">
                <a:solidFill>
                  <a:srgbClr val="FF0000"/>
                </a:solidFill>
              </a:rPr>
              <a:t>письмо </a:t>
            </a:r>
            <a:r>
              <a:rPr lang="ru-RU" sz="2200" b="1" dirty="0" smtClean="0">
                <a:solidFill>
                  <a:srgbClr val="FF0000"/>
                </a:solidFill>
              </a:rPr>
              <a:t>домой от имени красноармейца, </a:t>
            </a:r>
            <a:endParaRPr lang="ru-RU" sz="22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D:\Мои рисунки\Я в танке 12.03.13\IMG_65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5565033" y="2996952"/>
            <a:ext cx="2535359" cy="380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Мои рисунки\Я в танке 12.03.13\IMG_39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955666" y="1052736"/>
            <a:ext cx="3112278" cy="466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Мои рисунки\Я в танке 12.03.13\IMG_39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87" y="44624"/>
            <a:ext cx="4184101" cy="278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0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94820" y="692696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 algn="ctr">
              <a:buNone/>
            </a:pPr>
            <a:r>
              <a:rPr lang="ru-RU" sz="2200" b="1" dirty="0">
                <a:solidFill>
                  <a:srgbClr val="FF0000"/>
                </a:solidFill>
              </a:rPr>
              <a:t>у</a:t>
            </a:r>
            <a:r>
              <a:rPr lang="ru-RU" sz="2200" b="1" dirty="0" smtClean="0">
                <a:solidFill>
                  <a:srgbClr val="FF0000"/>
                </a:solidFill>
              </a:rPr>
              <a:t>чатся премудростям </a:t>
            </a:r>
          </a:p>
          <a:p>
            <a:pPr marL="45720" indent="0" algn="ctr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солдатского </a:t>
            </a:r>
            <a:r>
              <a:rPr lang="ru-RU" sz="2200" b="1" dirty="0">
                <a:solidFill>
                  <a:srgbClr val="FF0000"/>
                </a:solidFill>
              </a:rPr>
              <a:t>быта</a:t>
            </a:r>
            <a:r>
              <a:rPr lang="ru-RU" sz="2200" b="1" dirty="0" smtClean="0">
                <a:solidFill>
                  <a:srgbClr val="FF0000"/>
                </a:solidFill>
              </a:rPr>
              <a:t>:</a:t>
            </a:r>
          </a:p>
          <a:p>
            <a:pPr marL="45720" indent="0" algn="ctr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собирать </a:t>
            </a:r>
            <a:r>
              <a:rPr lang="ru-RU" sz="2200" b="1" dirty="0">
                <a:solidFill>
                  <a:srgbClr val="FF0000"/>
                </a:solidFill>
              </a:rPr>
              <a:t>вещмешок, </a:t>
            </a:r>
          </a:p>
        </p:txBody>
      </p:sp>
      <p:pic>
        <p:nvPicPr>
          <p:cNvPr id="4099" name="Picture 3" descr="D:\Мои рисунки\Я в танке 12.03.13\IMG_39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96" y="3163020"/>
            <a:ext cx="4932040" cy="328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ои рисунки\Я в танке 12.03.13\я в танке (3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8" y="70317"/>
            <a:ext cx="4420821" cy="294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Мои рисунки\Я в танке 12.03.13\IMG_30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84" y="3163020"/>
            <a:ext cx="2520280" cy="341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4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284638" y="476672"/>
            <a:ext cx="4772000" cy="18722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наматывать портянки</a:t>
            </a:r>
            <a:r>
              <a:rPr lang="ru-RU" b="1" dirty="0" smtClean="0">
                <a:solidFill>
                  <a:srgbClr val="FF0000"/>
                </a:solidFill>
              </a:rPr>
              <a:t>,</a:t>
            </a: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складывать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конверт-треугольник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1027" name="Picture 3" descr="D:\Мои рисунки\Я в танке 12.03.13\IMG_64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4139952" y="3559036"/>
            <a:ext cx="4771012" cy="3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Мои рисунки\Я в танке 12.03.13\IMG_39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36" y="2708920"/>
            <a:ext cx="384370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Мои рисунки\Я в танке 12.03.13\IMG_30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762" y="116632"/>
            <a:ext cx="4771012" cy="321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04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62670" y="55464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Ребята выступают в роли </a:t>
            </a:r>
            <a:r>
              <a:rPr lang="ru-RU" sz="2200" b="1" dirty="0">
                <a:solidFill>
                  <a:srgbClr val="FF0000"/>
                </a:solidFill>
              </a:rPr>
              <a:t>исследователей. </a:t>
            </a:r>
            <a:endParaRPr lang="ru-RU" sz="22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96725" y="929697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Такие навыки могут </a:t>
            </a:r>
            <a:endParaRPr lang="ru-RU" sz="2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пригодиться в </a:t>
            </a:r>
            <a:r>
              <a:rPr lang="ru-RU" sz="2200" b="1" dirty="0">
                <a:solidFill>
                  <a:srgbClr val="FF0000"/>
                </a:solidFill>
              </a:rPr>
              <a:t>учебном процессе.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52536" y="2983541"/>
            <a:ext cx="561662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FF0000"/>
                </a:solidFill>
              </a:rPr>
              <a:t>Команды должны найти и определить предметы обмундирования и </a:t>
            </a:r>
          </a:p>
          <a:p>
            <a:pPr algn="ctr"/>
            <a:r>
              <a:rPr lang="ru-RU" sz="2100" b="1" dirty="0" smtClean="0">
                <a:solidFill>
                  <a:srgbClr val="FF0000"/>
                </a:solidFill>
              </a:rPr>
              <a:t>снаряжения танкиста,</a:t>
            </a:r>
            <a:endParaRPr lang="ru-RU" sz="2100" b="1" dirty="0">
              <a:solidFill>
                <a:srgbClr val="FF0000"/>
              </a:solidFill>
            </a:endParaRPr>
          </a:p>
        </p:txBody>
      </p:sp>
      <p:pic>
        <p:nvPicPr>
          <p:cNvPr id="2053" name="Picture 5" descr="D:\Мои рисунки\Я в танке 12.03.13\я в танке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65237"/>
            <a:ext cx="4130185" cy="275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Мои рисунки\Я в танке 12.03.13\IMG_63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4624"/>
            <a:ext cx="4317213" cy="287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Мои рисунки\Я в танке 12.03.13\IMG_65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200" y="2171913"/>
            <a:ext cx="4052304" cy="413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84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227" y="404664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</a:t>
            </a:r>
            <a:r>
              <a:rPr lang="ru-RU" sz="2200" b="1" dirty="0" smtClean="0">
                <a:solidFill>
                  <a:srgbClr val="FF0000"/>
                </a:solidFill>
              </a:rPr>
              <a:t>о портретам </a:t>
            </a:r>
            <a:r>
              <a:rPr lang="ru-RU" sz="2200" b="1" dirty="0">
                <a:solidFill>
                  <a:srgbClr val="FF0000"/>
                </a:solidFill>
              </a:rPr>
              <a:t>бойцов Уральского добровольческого танкового корпуса определить, какими знаками и орденами они были </a:t>
            </a:r>
            <a:r>
              <a:rPr lang="ru-RU" sz="2200" b="1" dirty="0" smtClean="0">
                <a:solidFill>
                  <a:srgbClr val="FF0000"/>
                </a:solidFill>
              </a:rPr>
              <a:t>награждены,</a:t>
            </a:r>
            <a:endParaRPr lang="ru-RU" sz="2200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D:\Мои рисунки\Я в танке 12.03.13\я в танке (1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491" y="503384"/>
            <a:ext cx="4273005" cy="263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Мои рисунки\Я в танке 12.03.13\IMG_30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21" y="3356992"/>
            <a:ext cx="4296975" cy="286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Мои рисунки\Я в танке 12.03.13\я в танке (1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" y="2814712"/>
            <a:ext cx="459693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24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378067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по </a:t>
            </a:r>
            <a:r>
              <a:rPr lang="ru-RU" sz="2200" b="1" dirty="0">
                <a:solidFill>
                  <a:srgbClr val="FF0000"/>
                </a:solidFill>
              </a:rPr>
              <a:t>предложенному шаблону провести </a:t>
            </a:r>
            <a:endParaRPr lang="ru-RU" sz="2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первичную </a:t>
            </a:r>
            <a:r>
              <a:rPr lang="ru-RU" sz="2200" b="1" dirty="0">
                <a:solidFill>
                  <a:srgbClr val="FF0000"/>
                </a:solidFill>
              </a:rPr>
              <a:t>атрибуцию </a:t>
            </a:r>
            <a:endParaRPr lang="ru-RU" sz="2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подлинных </a:t>
            </a:r>
            <a:r>
              <a:rPr lang="ru-RU" sz="2200" b="1" dirty="0">
                <a:solidFill>
                  <a:srgbClr val="FF0000"/>
                </a:solidFill>
              </a:rPr>
              <a:t>предметов </a:t>
            </a:r>
            <a:endParaRPr lang="ru-RU" sz="2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Великой </a:t>
            </a:r>
            <a:r>
              <a:rPr lang="ru-RU" sz="2200" b="1" dirty="0">
                <a:solidFill>
                  <a:srgbClr val="FF0000"/>
                </a:solidFill>
              </a:rPr>
              <a:t>Отечественной войны. </a:t>
            </a:r>
          </a:p>
        </p:txBody>
      </p:sp>
      <p:pic>
        <p:nvPicPr>
          <p:cNvPr id="5" name="Picture 2" descr="D:\Мои рисунки\Я в танке 12.03.13\IMG_39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512" y="79239"/>
            <a:ext cx="4776056" cy="318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Мои рисунки\Я в танке 12.03.13\IMG_65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48" y="2924944"/>
            <a:ext cx="3976620" cy="265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Мои рисунки\Я в танке 12.03.13\IMG_39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554" y="3318879"/>
            <a:ext cx="4515971" cy="301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15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24936" cy="5616624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ru-RU" sz="2900" b="1" u="sng" dirty="0">
                <a:solidFill>
                  <a:srgbClr val="FF0000"/>
                </a:solidFill>
              </a:rPr>
              <a:t>Результаты</a:t>
            </a:r>
            <a:r>
              <a:rPr lang="ru-RU" sz="2900" b="1" u="sng" dirty="0" smtClean="0">
                <a:solidFill>
                  <a:srgbClr val="FF0000"/>
                </a:solidFill>
              </a:rPr>
              <a:t>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Культурно-образовательная программа «Я в танке» позволяет решить следующую проблему: разработать адаптированный для подростков рассказ о такой серьезной теме, как Великая Отечественная война (1941-1945 гг.)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Дает возможность заинтересовать детей не только историей данного вооруженного конфликта, но и историей своей семьи, привлечь внимание детей к судьбам их предков-уральцев, участников Великой Отечественной войны.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Охвачена широкая аудитория посетителей: в программе принимали участие как те, кто уже побывал в Музее ВДВ на экскурсии, так и те, кто впервые познакомился с музеем.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 Всего за 2 года культурно-образовательную программу «Я в танке» посетило  более 800 детей из Екатеринбурга и Свердловской области.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5541039"/>
            <a:ext cx="6948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Сайт музея: </a:t>
            </a:r>
            <a:r>
              <a:rPr lang="en-US" dirty="0" smtClean="0">
                <a:solidFill>
                  <a:srgbClr val="002060"/>
                </a:solidFill>
                <a:hlinkClick r:id="rId2"/>
              </a:rPr>
              <a:t>www.ugwim.ru</a:t>
            </a:r>
            <a:r>
              <a:rPr lang="ru-RU" dirty="0" smtClean="0">
                <a:solidFill>
                  <a:srgbClr val="002060"/>
                </a:solidFill>
              </a:rPr>
              <a:t>; </a:t>
            </a:r>
            <a:r>
              <a:rPr lang="en-US" dirty="0" smtClean="0">
                <a:solidFill>
                  <a:srgbClr val="002060"/>
                </a:solidFill>
                <a:hlinkClick r:id="rId3"/>
              </a:rPr>
              <a:t>www.museumvdv.ru</a:t>
            </a:r>
            <a:endParaRPr lang="en-US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Уральский </a:t>
            </a:r>
            <a:r>
              <a:rPr lang="ru-RU" dirty="0">
                <a:solidFill>
                  <a:srgbClr val="002060"/>
                </a:solidFill>
              </a:rPr>
              <a:t>государственный  военно-исторический музей,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Тел. </a:t>
            </a:r>
            <a:r>
              <a:rPr lang="ru-RU" dirty="0" smtClean="0">
                <a:solidFill>
                  <a:srgbClr val="002060"/>
                </a:solidFill>
              </a:rPr>
              <a:t>246-82-34. г</a:t>
            </a:r>
            <a:r>
              <a:rPr lang="ru-RU" dirty="0">
                <a:solidFill>
                  <a:srgbClr val="002060"/>
                </a:solidFill>
              </a:rPr>
              <a:t>. Екатеринбург, </a:t>
            </a:r>
            <a:r>
              <a:rPr lang="ru-RU" dirty="0" smtClean="0">
                <a:solidFill>
                  <a:srgbClr val="002060"/>
                </a:solidFill>
              </a:rPr>
              <a:t>2015.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5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1457</TotalTime>
  <Words>418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fond</dc:creator>
  <cp:lastModifiedBy>fond</cp:lastModifiedBy>
  <cp:revision>71</cp:revision>
  <dcterms:created xsi:type="dcterms:W3CDTF">2014-04-14T03:38:06Z</dcterms:created>
  <dcterms:modified xsi:type="dcterms:W3CDTF">2015-12-08T04:41:36Z</dcterms:modified>
</cp:coreProperties>
</file>